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92" r:id="rId2"/>
    <p:sldId id="257" r:id="rId3"/>
    <p:sldId id="311" r:id="rId4"/>
    <p:sldId id="258" r:id="rId5"/>
    <p:sldId id="259" r:id="rId6"/>
    <p:sldId id="264" r:id="rId7"/>
    <p:sldId id="261" r:id="rId8"/>
    <p:sldId id="263" r:id="rId9"/>
    <p:sldId id="265" r:id="rId10"/>
    <p:sldId id="266" r:id="rId11"/>
    <p:sldId id="312" r:id="rId12"/>
    <p:sldId id="313" r:id="rId13"/>
    <p:sldId id="314" r:id="rId14"/>
    <p:sldId id="318" r:id="rId15"/>
    <p:sldId id="321" r:id="rId16"/>
    <p:sldId id="323" r:id="rId17"/>
    <p:sldId id="324" r:id="rId18"/>
    <p:sldId id="326" r:id="rId19"/>
    <p:sldId id="298" r:id="rId20"/>
    <p:sldId id="336" r:id="rId21"/>
    <p:sldId id="337" r:id="rId22"/>
    <p:sldId id="306" r:id="rId23"/>
    <p:sldId id="307" r:id="rId24"/>
    <p:sldId id="308" r:id="rId25"/>
    <p:sldId id="309" r:id="rId26"/>
    <p:sldId id="328" r:id="rId27"/>
    <p:sldId id="333" r:id="rId28"/>
    <p:sldId id="335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87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17979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  <p:extLst>
      <p:ext uri="{BB962C8B-B14F-4D97-AF65-F5344CB8AC3E}">
        <p14:creationId xmlns:p14="http://schemas.microsoft.com/office/powerpoint/2010/main" val="334904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023295a0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023295a0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82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037d9b26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037d9b26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204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9a36220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9a362206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35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067d21e2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067d21e2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022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9d25d150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9d25d150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275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9d25d15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9d25d15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299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9d25d150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9d25d150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162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9d25d150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9d25d150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053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9d25d150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9d25d150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515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397cf15a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397cf15a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27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e48e29c4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e48e29c4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116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397cf15a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397cf15a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622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397cf15a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397cf15a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579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c4d08760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c4d08760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580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c4d08760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c4d08760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96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023295a0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023295a0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22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e48e29c4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e48e29c4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8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9a36220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9a36220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48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023295a0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023295a0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98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9bd93132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9bd93132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40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023295a0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023295a0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108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023295a0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023295a0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59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779119" y="1674173"/>
            <a:ext cx="7335281" cy="1167402"/>
          </a:xfrm>
        </p:spPr>
        <p:txBody>
          <a:bodyPr>
            <a:noAutofit/>
          </a:bodyPr>
          <a:lstStyle/>
          <a:p>
            <a:pPr lvl="0"/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Альдегидтер</a:t>
            </a:r>
            <a:r>
              <a:rPr lang="kk-KZ" sz="1600" b="1" spc="10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</a:t>
            </a:r>
            <a:r>
              <a:rPr lang="kk-KZ" sz="1600" b="1" spc="9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кетондар:</a:t>
            </a:r>
            <a:r>
              <a:rPr lang="kk-KZ" sz="1600" b="1" spc="1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kk-KZ" sz="1600" b="1" spc="8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жолдары </a:t>
            </a:r>
            <a:r>
              <a:rPr lang="kk-KZ" sz="1600" b="1" spc="-23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 химиялық қасиеттері.   Карбонилді</a:t>
            </a:r>
            <a:r>
              <a:rPr lang="kk-KZ" sz="1600" b="1" spc="1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қосылыстардағы</a:t>
            </a:r>
            <a:r>
              <a:rPr lang="kk-KZ" sz="1600" b="1" spc="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электрофилді</a:t>
            </a:r>
            <a:r>
              <a:rPr lang="kk-KZ" sz="1600" b="1" spc="-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орталық</a:t>
            </a:r>
            <a:r>
              <a:rPr lang="kk-KZ" sz="1600" b="1" spc="-3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kk-KZ" sz="16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жүретін реакциялар. Кето-енолды</a:t>
            </a:r>
            <a:r>
              <a:rPr lang="kk-KZ" sz="1600" b="1" spc="-2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таутомерия. Альдольды-кротонды конденсация.  Карбонилді қосылыстардағы нуклеофилді</a:t>
            </a:r>
            <a:r>
              <a:rPr lang="kk-KZ" sz="16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</a:t>
            </a:r>
            <a:r>
              <a:rPr lang="kk-KZ" sz="1600" b="1" spc="-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реакцияларының механизмі.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944" y="3518358"/>
            <a:ext cx="8520112" cy="7921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1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1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sz="1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746315" y="257842"/>
            <a:ext cx="54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0" y="104278"/>
            <a:ext cx="1227755" cy="1353568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5" y="137683"/>
            <a:ext cx="1286759" cy="12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3501195" y="1229061"/>
            <a:ext cx="129921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en-US" sz="2000" b="1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sz="2000" b="1" spc="-7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ріс</a:t>
            </a:r>
            <a:r>
              <a:rPr lang="ru-RU" sz="2000" b="1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1298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289029" y="180656"/>
            <a:ext cx="7248600" cy="7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FF0000"/>
                </a:solidFill>
              </a:rPr>
              <a:t>5. Карбон қышқылдарының туындыларын тотықсыздандыру</a:t>
            </a:r>
            <a:endParaRPr sz="1600" b="1" dirty="0">
              <a:solidFill>
                <a:srgbClr val="FF0000"/>
              </a:solidFill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222222"/>
                </a:solidFill>
              </a:rPr>
              <a:t>Қышқыл хлорангидридтерін гидрлеу арқылы альдегидке айналдыруға болады: </a:t>
            </a:r>
            <a:endParaRPr sz="1600" dirty="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15" y="1363475"/>
            <a:ext cx="6329750" cy="12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body" idx="4294967295"/>
          </p:nvPr>
        </p:nvSpPr>
        <p:spPr>
          <a:xfrm>
            <a:off x="311700" y="36875"/>
            <a:ext cx="7223700" cy="47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38099" indent="0" algn="ctr">
              <a:lnSpc>
                <a:spcPct val="128571"/>
              </a:lnSpc>
              <a:buNone/>
            </a:pPr>
            <a:r>
              <a:rPr lang="ru" b="1" dirty="0">
                <a:solidFill>
                  <a:srgbClr val="FF0000"/>
                </a:solidFill>
              </a:rPr>
              <a:t>Химиялық қасиеттері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14" y="626376"/>
            <a:ext cx="6916875" cy="16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466350" y="2182122"/>
            <a:ext cx="8049000" cy="25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" sz="105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ru" sz="105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Электрофилді орталық</a:t>
            </a:r>
            <a:r>
              <a:rPr lang="ru" sz="105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" sz="105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 көміртек атомы, С=О байланысының полярлы болу себебінен ода оң заряд пайда болады. Электрофилді орталық бойынша нуклеофилді қосылу реакциялары жүреді.</a:t>
            </a:r>
            <a:endParaRPr sz="105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105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" sz="105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" sz="105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Негізгі орталығы</a:t>
            </a:r>
            <a:r>
              <a:rPr lang="ru" sz="105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" sz="105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оттегі атомы, оның жұп электрондары. Негізгі орталықтың қатысуымен  қышқылдық катализ, сонымен қатар енолизация процесі жүзеге асырылады.</a:t>
            </a:r>
            <a:endParaRPr sz="105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8099" algn="just">
              <a:lnSpc>
                <a:spcPct val="128571"/>
              </a:lnSpc>
            </a:pPr>
            <a:endParaRPr sz="105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8099" algn="just">
              <a:lnSpc>
                <a:spcPct val="128571"/>
              </a:lnSpc>
            </a:pPr>
            <a:r>
              <a:rPr lang="ru" sz="105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" sz="105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α-CH-қышқылдық орталығы</a:t>
            </a:r>
            <a:r>
              <a:rPr lang="ru" sz="105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" sz="105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оның пайда болуы карбонил тобының индукциялық әсеріне     байланысты. Карбонилді қосылыстардың көптеген реакциялары, атап айтқанда конденсация реакциялары CH-қышқыл орталығының қатысуымен жүреді.</a:t>
            </a:r>
            <a:endParaRPr sz="105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8958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293256" y="255024"/>
            <a:ext cx="7615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 тобы бойынша  нуклеофилді қосылу (А</a:t>
            </a:r>
            <a:r>
              <a:rPr lang="ru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реакциялары </a:t>
            </a:r>
            <a:endParaRPr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93256" y="654843"/>
            <a:ext cx="78483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38099" algn="just"/>
            <a:r>
              <a:rPr lang="ru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 тобына нуклеофилді қосудың (A</a:t>
            </a:r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жалпы реакция сызбанұсқасы карбонил көміртегі атомына нуклеофил шабуыл жасайды, содан кейін оттегі атомына электрофил қосылады:</a:t>
            </a:r>
            <a:endParaRPr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 t="9409" b="18653"/>
          <a:stretch/>
        </p:blipFill>
        <p:spPr>
          <a:xfrm>
            <a:off x="409805" y="1866162"/>
            <a:ext cx="7615202" cy="1055042"/>
          </a:xfrm>
          <a:prstGeom prst="rect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7034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/>
        </p:nvSpPr>
        <p:spPr>
          <a:xfrm>
            <a:off x="310133" y="166168"/>
            <a:ext cx="3736268" cy="164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597" marR="38099" indent="-342900" algn="just">
              <a:buClr>
                <a:srgbClr val="FF0000"/>
              </a:buClr>
              <a:buSzPts val="1400"/>
              <a:buFont typeface="+mj-lt"/>
              <a:buAutoNum type="arabicPeriod"/>
            </a:pPr>
            <a:r>
              <a:rPr lang="ru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Спирттермен реакция</a:t>
            </a:r>
          </a:p>
          <a:p>
            <a:pPr marL="139697" marR="38099" algn="just">
              <a:buClr>
                <a:srgbClr val="FF0000"/>
              </a:buClr>
              <a:buSzPts val="1400"/>
            </a:pPr>
            <a:endParaRPr lang="ru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697" marR="38099" algn="just">
              <a:buClr>
                <a:srgbClr val="FF0000"/>
              </a:buClr>
              <a:buSzPts val="1400"/>
            </a:pPr>
            <a:r>
              <a:rPr lang="ru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Спирттер альдегидтермен әрекеттескенде оңай</a:t>
            </a:r>
            <a:r>
              <a:rPr lang="ru" sz="12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жартылай ацеталь</a:t>
            </a:r>
            <a:r>
              <a:rPr lang="ru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түзеді. Жартылай ацетальдар тұрақсыз болған соң оларды бөліп алуға мүмкіндік тұмайды. Қышқыл ортада спирттердің артық мөлшері есебінен жартылай ацеталдар </a:t>
            </a:r>
            <a:r>
              <a:rPr lang="ru" sz="12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ацеталдарға</a:t>
            </a:r>
            <a:r>
              <a:rPr lang="ru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айналады.</a:t>
            </a:r>
            <a:endParaRPr sz="12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13</a:t>
            </a:fld>
            <a:endParaRPr lang="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3" y="1951199"/>
            <a:ext cx="3946767" cy="2037601"/>
          </a:xfrm>
          <a:prstGeom prst="rect">
            <a:avLst/>
          </a:prstGeom>
        </p:spPr>
      </p:pic>
      <p:sp>
        <p:nvSpPr>
          <p:cNvPr id="4" name="Google Shape;177;p31">
            <a:extLst>
              <a:ext uri="{FF2B5EF4-FFF2-40B4-BE49-F238E27FC236}">
                <a16:creationId xmlns:a16="http://schemas.microsoft.com/office/drawing/2014/main" id="{E656DDDD-7F33-666E-92F9-86A0F82B7AC6}"/>
              </a:ext>
            </a:extLst>
          </p:cNvPr>
          <p:cNvSpPr txBox="1"/>
          <p:nvPr/>
        </p:nvSpPr>
        <p:spPr>
          <a:xfrm>
            <a:off x="4341600" y="-1"/>
            <a:ext cx="3876150" cy="195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697" algn="just">
              <a:buClr>
                <a:srgbClr val="980000"/>
              </a:buClr>
              <a:buSzPts val="1400"/>
            </a:pPr>
            <a:r>
              <a:rPr lang="ru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Суды қосу </a:t>
            </a:r>
          </a:p>
          <a:p>
            <a:pPr marL="139697" algn="just">
              <a:buClr>
                <a:srgbClr val="980000"/>
              </a:buClr>
              <a:buSzPts val="1400"/>
            </a:pPr>
            <a:endParaRPr lang="ru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697" algn="just">
              <a:buClr>
                <a:srgbClr val="980000"/>
              </a:buClr>
              <a:buSzPts val="1400"/>
            </a:pPr>
            <a:r>
              <a:rPr lang="ru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 тобына судың қосылуы - гидратация - қайтымды реакция. </a:t>
            </a:r>
          </a:p>
          <a:p>
            <a:pPr marL="139697" algn="just">
              <a:buClr>
                <a:srgbClr val="980000"/>
              </a:buClr>
              <a:buSzPts val="1400"/>
            </a:pPr>
            <a:endParaRPr lang="ru" sz="12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697" algn="just">
              <a:buClr>
                <a:srgbClr val="980000"/>
              </a:buClr>
              <a:buSzPts val="1400"/>
            </a:pPr>
            <a:r>
              <a:rPr lang="ru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 ерітіндісіндегі </a:t>
            </a:r>
            <a:r>
              <a:rPr lang="ru" sz="12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формальдегид</a:t>
            </a:r>
            <a:r>
              <a:rPr lang="ru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99,9%-дан астам гидратталады, </a:t>
            </a:r>
            <a:r>
              <a:rPr lang="ru" sz="12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ацетальдегид</a:t>
            </a:r>
            <a:r>
              <a:rPr lang="ru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шамамен жартылай гидратталған, </a:t>
            </a:r>
            <a:r>
              <a:rPr lang="ru" sz="12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ацетон</a:t>
            </a:r>
            <a:r>
              <a:rPr lang="ru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іс жүзінде гидратталмайды:</a:t>
            </a:r>
            <a:endParaRPr sz="12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BD971D-4018-9260-62F3-F2092509C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971" y="2058814"/>
            <a:ext cx="3940494" cy="1242385"/>
          </a:xfrm>
          <a:prstGeom prst="rect">
            <a:avLst/>
          </a:prstGeom>
        </p:spPr>
      </p:pic>
      <p:sp>
        <p:nvSpPr>
          <p:cNvPr id="179" name="Google Shape;179;p31"/>
          <p:cNvSpPr txBox="1"/>
          <p:nvPr/>
        </p:nvSpPr>
        <p:spPr>
          <a:xfrm>
            <a:off x="4521525" y="3301199"/>
            <a:ext cx="3516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5725"/>
            <a:r>
              <a:rPr lang="ru" sz="12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Формалин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формальдегид гидратының 99,9% ерітіндісі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6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/>
        </p:nvSpPr>
        <p:spPr>
          <a:xfrm>
            <a:off x="592115" y="112964"/>
            <a:ext cx="3461485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/>
            <a:r>
              <a:rPr lang="ru" sz="1200" b="1" dirty="0">
                <a:solidFill>
                  <a:srgbClr val="FF0000"/>
                </a:solidFill>
                <a:highlight>
                  <a:srgbClr val="F8F9FA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Цианид сутегінің қосылуы</a:t>
            </a:r>
            <a:endParaRPr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8099" algn="just"/>
            <a:endParaRPr lang="ru"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8099" algn="just"/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Цианид сутегі альдигидтер мен кетондарға катализатор ретінде болатын негіздер қатысында  қосылады. Нәтижесінде </a:t>
            </a:r>
            <a:r>
              <a:rPr lang="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циангидриндер (ацетиленидті спирттер) 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түзіледі: 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56" y="1609357"/>
            <a:ext cx="2809344" cy="86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14</a:t>
            </a:fld>
            <a:endParaRPr lang="ru"/>
          </a:p>
        </p:txBody>
      </p:sp>
      <p:sp>
        <p:nvSpPr>
          <p:cNvPr id="3" name="Прямоугольник 2"/>
          <p:cNvSpPr/>
          <p:nvPr/>
        </p:nvSpPr>
        <p:spPr>
          <a:xfrm>
            <a:off x="4688915" y="180201"/>
            <a:ext cx="3565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099" algn="just"/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реакцияны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көміртекті</a:t>
            </a:r>
            <a:r>
              <a:rPr lang="ru-RU" sz="11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тізбекті</a:t>
            </a:r>
            <a:r>
              <a:rPr lang="ru-RU" sz="11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ұзарту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1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α-</a:t>
            </a:r>
            <a:r>
              <a:rPr lang="ru-RU" sz="11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гидроксиқышқылдарды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Google Shape;1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2515" y="891809"/>
            <a:ext cx="3544720" cy="1473767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  <p:sp>
        <p:nvSpPr>
          <p:cNvPr id="4" name="Google Shape;203;p35">
            <a:extLst>
              <a:ext uri="{FF2B5EF4-FFF2-40B4-BE49-F238E27FC236}">
                <a16:creationId xmlns:a16="http://schemas.microsoft.com/office/drawing/2014/main" id="{B9FA5182-4999-35A8-9557-EC16DB40609B}"/>
              </a:ext>
            </a:extLst>
          </p:cNvPr>
          <p:cNvSpPr txBox="1"/>
          <p:nvPr/>
        </p:nvSpPr>
        <p:spPr>
          <a:xfrm>
            <a:off x="548057" y="2669264"/>
            <a:ext cx="777917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/>
            <a:r>
              <a:rPr lang="ru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Ацетиленидтердің қосылуы</a:t>
            </a:r>
            <a:r>
              <a:rPr lang="ru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lang="ru" sz="12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осылайша қосылады. Мысалы, сұйық аммиактағы натрий ацетилениді альдегид пен кетондармен әрекеттесіп, сәйкес ацетилен спирттерін түзеді: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64A7C7-125B-3ABF-66E3-44DBE949C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5" y="3113217"/>
            <a:ext cx="7082875" cy="12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6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/>
        </p:nvSpPr>
        <p:spPr>
          <a:xfrm>
            <a:off x="458010" y="150432"/>
            <a:ext cx="3262450" cy="66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Магнийорганикалық қосылыстардың (Гриньяр реактиві) қосылуы</a:t>
            </a:r>
            <a:endParaRPr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0" name="Google Shape;21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11" y="714513"/>
            <a:ext cx="3732390" cy="18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/>
        </p:nvSpPr>
        <p:spPr>
          <a:xfrm>
            <a:off x="2641835" y="1619248"/>
            <a:ext cx="126776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/>
            <a:r>
              <a:rPr lang="ru" sz="7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алкоксимагнийбромид</a:t>
            </a:r>
            <a:endParaRPr sz="7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8099" algn="just"/>
            <a:r>
              <a:rPr lang="ru" sz="7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втор-бутилоксибромид</a:t>
            </a:r>
            <a:endParaRPr sz="7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1113635" y="2460441"/>
            <a:ext cx="975600" cy="34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ctr">
              <a:lnSpc>
                <a:spcPct val="128571"/>
              </a:lnSpc>
            </a:pPr>
            <a:r>
              <a:rPr lang="ru" sz="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бутанол-2</a:t>
            </a:r>
            <a:endParaRPr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15</a:t>
            </a:fld>
            <a:endParaRPr lang="ru"/>
          </a:p>
        </p:txBody>
      </p:sp>
      <p:sp>
        <p:nvSpPr>
          <p:cNvPr id="7" name="Google Shape;225;p38"/>
          <p:cNvSpPr txBox="1"/>
          <p:nvPr/>
        </p:nvSpPr>
        <p:spPr>
          <a:xfrm>
            <a:off x="458010" y="3031576"/>
            <a:ext cx="3943411" cy="1177215"/>
          </a:xfrm>
          <a:prstGeom prst="rect">
            <a:avLst/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Гриньяр реактивімен реакцияға түскенде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981" marR="38099" indent="-317492" algn="just">
              <a:lnSpc>
                <a:spcPct val="128571"/>
              </a:lnSpc>
              <a:buClr>
                <a:schemeClr val="dk1"/>
              </a:buClr>
              <a:buSzPts val="1400"/>
              <a:buChar char="❖"/>
            </a:pP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тек </a:t>
            </a:r>
            <a:r>
              <a:rPr lang="ru" sz="1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формальдегид</a:t>
            </a: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" sz="1000" b="1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біріншілік спирттерге</a:t>
            </a: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981" marR="38099" indent="-317492" algn="just">
              <a:lnSpc>
                <a:spcPct val="128571"/>
              </a:lnSpc>
              <a:buClr>
                <a:schemeClr val="dk1"/>
              </a:buClr>
              <a:buSzPts val="1400"/>
              <a:buChar char="❖"/>
            </a:pPr>
            <a:r>
              <a:rPr lang="ru" sz="1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қалған альдегидтер</a:t>
            </a: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" sz="1000" b="1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екіншілік спирттерге</a:t>
            </a: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981" marR="38099" indent="-317492" algn="just">
              <a:lnSpc>
                <a:spcPct val="128571"/>
              </a:lnSpc>
              <a:buClr>
                <a:schemeClr val="dk1"/>
              </a:buClr>
              <a:buSzPts val="1400"/>
              <a:buChar char="❖"/>
            </a:pPr>
            <a:r>
              <a:rPr lang="ru" sz="1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</a:t>
            </a: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" sz="1000" b="1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үшіншілік спирттерге</a:t>
            </a: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189" marR="38099" algn="just">
              <a:lnSpc>
                <a:spcPct val="128571"/>
              </a:lnSpc>
            </a:pP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айналады.</a:t>
            </a:r>
            <a:endParaRPr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4651200" y="150432"/>
            <a:ext cx="3967200" cy="42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Литийорганикалық қосылыстардың  қосылуы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4651200" y="480956"/>
            <a:ext cx="39672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Қатты тармақталған субстраттар мен реагенттер өзара әрекеттескенді Гриньяр реактивін қолдану біршама қиындықтар тұғызады. Атап айтқанда, жанама реакциялар жүруі мүмкін (элиминирлеу). Сондықтан осындай жағдайда </a:t>
            </a:r>
            <a:r>
              <a:rPr lang="ru" sz="1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литий-органикалық қосылыстарды</a:t>
            </a:r>
            <a:r>
              <a:rPr lang="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(RLi н/е ArLi) </a:t>
            </a:r>
            <a:r>
              <a:rPr lang="ru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қолданған жөн. </a:t>
            </a:r>
            <a:endParaRPr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 реакциялардың  артықшылығы: </a:t>
            </a:r>
            <a:r>
              <a:rPr lang="ru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литий-органикалық қосылыстар жоғары активтілікке ие, </a:t>
            </a:r>
            <a:r>
              <a:rPr lang="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 температурада қолданылады және мақсатты өнімдердің жоғары шығуын қамтамасыз етеді:</a:t>
            </a:r>
            <a:endParaRPr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46849-E977-E6B0-44B4-D063C3CD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81" y="2146111"/>
            <a:ext cx="4047776" cy="8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8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/>
        </p:nvSpPr>
        <p:spPr>
          <a:xfrm>
            <a:off x="385361" y="266739"/>
            <a:ext cx="6578400" cy="78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500" b="1" dirty="0">
                <a:solidFill>
                  <a:srgbClr val="FF0000"/>
                </a:solidFill>
                <a:highlight>
                  <a:srgbClr val="F8F9FA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ru" sz="1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Натрий гидросульфитімен реакция</a:t>
            </a:r>
            <a:endParaRPr sz="15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8099" algn="just">
              <a:lnSpc>
                <a:spcPct val="128571"/>
              </a:lnSpc>
            </a:pPr>
            <a:endParaRPr sz="1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Google Shape;240;p40"/>
          <p:cNvSpPr txBox="1"/>
          <p:nvPr/>
        </p:nvSpPr>
        <p:spPr>
          <a:xfrm>
            <a:off x="2536117" y="2299430"/>
            <a:ext cx="3000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" sz="11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1-гидроксиэтансульфонат натрия </a:t>
            </a:r>
            <a:endParaRPr sz="11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16</a:t>
            </a:fld>
            <a:endParaRPr lang="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75" y="888439"/>
            <a:ext cx="4165484" cy="1386979"/>
          </a:xfrm>
          <a:prstGeom prst="rect">
            <a:avLst/>
          </a:prstGeom>
        </p:spPr>
      </p:pic>
      <p:sp>
        <p:nvSpPr>
          <p:cNvPr id="8" name="Google Shape;248;p41"/>
          <p:cNvSpPr txBox="1"/>
          <p:nvPr/>
        </p:nvSpPr>
        <p:spPr>
          <a:xfrm>
            <a:off x="550528" y="3209997"/>
            <a:ext cx="300000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/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Кетондардың ішінен бұл реакцияға тек </a:t>
            </a:r>
          </a:p>
          <a:p>
            <a:pPr marR="38099" algn="just"/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метилкетондар түседі: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8099" algn="just"/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201" y="3209997"/>
            <a:ext cx="1209544" cy="8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4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/>
        </p:nvSpPr>
        <p:spPr>
          <a:xfrm>
            <a:off x="485315" y="6800"/>
            <a:ext cx="6578400" cy="81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Аминдердің қосылуы</a:t>
            </a:r>
          </a:p>
          <a:p>
            <a:pPr marR="38099" algn="just">
              <a:lnSpc>
                <a:spcPct val="128571"/>
              </a:lnSpc>
            </a:pPr>
            <a:endParaRPr lang="ru" sz="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8099" algn="just">
              <a:lnSpc>
                <a:spcPct val="128571"/>
              </a:lnSpc>
            </a:pPr>
            <a:r>
              <a:rPr lang="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7.1 </a:t>
            </a:r>
            <a:r>
              <a:rPr lang="ru" sz="12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Біріншілік аминдермен реакция</a:t>
            </a:r>
            <a:endParaRPr sz="1200" i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17</a:t>
            </a:fld>
            <a:endParaRPr lang="ru"/>
          </a:p>
        </p:txBody>
      </p:sp>
      <p:pic>
        <p:nvPicPr>
          <p:cNvPr id="6" name="Google Shape;271;p44"/>
          <p:cNvPicPr preferRelativeResize="0"/>
          <p:nvPr/>
        </p:nvPicPr>
        <p:blipFill rotWithShape="1">
          <a:blip r:embed="rId3">
            <a:alphaModFix/>
          </a:blip>
          <a:srcRect b="13097"/>
          <a:stretch/>
        </p:blipFill>
        <p:spPr>
          <a:xfrm>
            <a:off x="392918" y="1066466"/>
            <a:ext cx="3415882" cy="8664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0356" y="2089777"/>
            <a:ext cx="2653290" cy="31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-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7.2 </a:t>
            </a:r>
            <a:r>
              <a:rPr lang="ru-RU" sz="1200" b="1" i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Екіншілік</a:t>
            </a:r>
            <a:r>
              <a:rPr lang="ru-RU" sz="12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аминдермен</a:t>
            </a:r>
            <a:r>
              <a:rPr lang="ru-RU" sz="12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</a:t>
            </a:r>
            <a:endParaRPr lang="ru-RU" sz="1200" i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27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75" y="2600094"/>
            <a:ext cx="4262625" cy="8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12202" y="3811870"/>
            <a:ext cx="3257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05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альдегидтер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үшіншілік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аминдермен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реакцияға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түспейді</a:t>
            </a:r>
            <a:r>
              <a:rPr lang="ru-RU" sz="10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!!!</a:t>
            </a:r>
            <a:endParaRPr lang="ru-RU" sz="10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 descr="Предупреждение контур">
            <a:extLst>
              <a:ext uri="{FF2B5EF4-FFF2-40B4-BE49-F238E27FC236}">
                <a16:creationId xmlns:a16="http://schemas.microsoft.com/office/drawing/2014/main" id="{14079666-DAFC-48F5-039D-86BC4DD65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560" y="3685210"/>
            <a:ext cx="594642" cy="594642"/>
          </a:xfrm>
          <a:prstGeom prst="rect">
            <a:avLst/>
          </a:prstGeom>
        </p:spPr>
      </p:pic>
      <p:sp>
        <p:nvSpPr>
          <p:cNvPr id="11" name="Номер слайда 1"/>
          <p:cNvSpPr txBox="1">
            <a:spLocks/>
          </p:cNvSpPr>
          <p:nvPr/>
        </p:nvSpPr>
        <p:spPr>
          <a:xfrm>
            <a:off x="12397591" y="4699217"/>
            <a:ext cx="33753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z="12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282;p46"/>
          <p:cNvSpPr txBox="1"/>
          <p:nvPr/>
        </p:nvSpPr>
        <p:spPr>
          <a:xfrm>
            <a:off x="4683285" y="405418"/>
            <a:ext cx="4529933" cy="66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ru" sz="12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Аммиакпен реакция </a:t>
            </a:r>
          </a:p>
          <a:p>
            <a:pPr marR="38099" algn="just">
              <a:lnSpc>
                <a:spcPct val="128571"/>
              </a:lnSpc>
            </a:pP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(механизмі біріншілік аминдермен әрекеттесуіне ұқсас)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283;p46"/>
          <p:cNvPicPr preferRelativeResize="0"/>
          <p:nvPr/>
        </p:nvPicPr>
        <p:blipFill rotWithShape="1">
          <a:blip r:embed="rId7">
            <a:alphaModFix/>
          </a:blip>
          <a:srcRect t="9706" b="68450"/>
          <a:stretch/>
        </p:blipFill>
        <p:spPr>
          <a:xfrm>
            <a:off x="4858710" y="999314"/>
            <a:ext cx="4179082" cy="1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85;p46"/>
          <p:cNvSpPr txBox="1"/>
          <p:nvPr/>
        </p:nvSpPr>
        <p:spPr>
          <a:xfrm>
            <a:off x="4683285" y="2039443"/>
            <a:ext cx="4760861" cy="66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ru" sz="12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Гидроксиламинмен реакция </a:t>
            </a:r>
          </a:p>
          <a:p>
            <a:pPr marR="38099" algn="just">
              <a:lnSpc>
                <a:spcPct val="128571"/>
              </a:lnSpc>
            </a:pP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(механизмі 1-лік аминдермен әрекеттесуіне ұқсас)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9433" y="2717711"/>
            <a:ext cx="3134916" cy="13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/>
        </p:nvSpPr>
        <p:spPr>
          <a:xfrm>
            <a:off x="210086" y="246366"/>
            <a:ext cx="3922714" cy="66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200" b="1" dirty="0">
                <a:solidFill>
                  <a:srgbClr val="00B0F0"/>
                </a:solidFill>
                <a:highlight>
                  <a:srgbClr val="F8F9FA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Гидразинмен реакция </a:t>
            </a:r>
          </a:p>
          <a:p>
            <a:pPr marR="38099" algn="just">
              <a:lnSpc>
                <a:spcPct val="128571"/>
              </a:lnSpc>
            </a:pP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(механизмі </a:t>
            </a:r>
            <a:r>
              <a:rPr lang="kk-KZ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І-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лік аминдермен әрекеттесуіне ұқсас)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200" smtClean="0"/>
              <a:pPr/>
              <a:t>18</a:t>
            </a:fld>
            <a:endParaRPr lang="ru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5" y="881396"/>
            <a:ext cx="3435373" cy="1025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0086" y="2267615"/>
            <a:ext cx="4484314" cy="339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2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Кетондардың</a:t>
            </a:r>
            <a:r>
              <a:rPr lang="ru-RU" altLang="ru-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Кижнер</a:t>
            </a:r>
            <a:r>
              <a:rPr lang="ru-RU" altLang="ru-RU" sz="1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-Вольф</a:t>
            </a:r>
            <a:r>
              <a:rPr lang="ru-RU" altLang="ru-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тотықсыздануы</a:t>
            </a:r>
            <a:r>
              <a:rPr lang="ru-RU" altLang="ru-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284809" y="4461369"/>
            <a:ext cx="75510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086" y="2612623"/>
            <a:ext cx="427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гидразин мен 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негіздің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көбінесе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калий 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гидроксиді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көмегімен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кето-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тобының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метилен-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тобына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(СН2-топқа) 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дейін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толық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тотықсыздануының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alt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" y="3428308"/>
            <a:ext cx="4985680" cy="812087"/>
          </a:xfrm>
          <a:prstGeom prst="rect">
            <a:avLst/>
          </a:prstGeom>
        </p:spPr>
      </p:pic>
      <p:pic>
        <p:nvPicPr>
          <p:cNvPr id="294" name="Google Shape;294;p47"/>
          <p:cNvPicPr preferRelativeResize="0"/>
          <p:nvPr/>
        </p:nvPicPr>
        <p:blipFill rotWithShape="1">
          <a:blip r:embed="rId5">
            <a:alphaModFix/>
          </a:blip>
          <a:srcRect l="430" t="50780" r="1712" b="2623"/>
          <a:stretch/>
        </p:blipFill>
        <p:spPr>
          <a:xfrm>
            <a:off x="5186609" y="3017467"/>
            <a:ext cx="3255523" cy="132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7"/>
          <p:cNvSpPr txBox="1"/>
          <p:nvPr/>
        </p:nvSpPr>
        <p:spPr>
          <a:xfrm>
            <a:off x="4907708" y="2238833"/>
            <a:ext cx="3966098" cy="66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2,4-Динитрофенилгидразинмен реакция </a:t>
            </a:r>
          </a:p>
          <a:p>
            <a:pPr marR="38099" algn="just">
              <a:lnSpc>
                <a:spcPct val="128571"/>
              </a:lnSpc>
            </a:pP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(механизмі 1-лік аминдермен әрекеттесуіне ұқсас)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12884080" y="4909583"/>
            <a:ext cx="24944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z="12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92;p47"/>
          <p:cNvSpPr txBox="1"/>
          <p:nvPr/>
        </p:nvSpPr>
        <p:spPr>
          <a:xfrm>
            <a:off x="4907708" y="293847"/>
            <a:ext cx="3813326" cy="66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Семикарбазидпен реакция </a:t>
            </a:r>
          </a:p>
          <a:p>
            <a:pPr marR="38099" algn="just">
              <a:lnSpc>
                <a:spcPct val="128571"/>
              </a:lnSpc>
            </a:pP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(механизмі 1-лік аминдермен әрекеттесуіне ұқсас)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846" y="954895"/>
            <a:ext cx="3276692" cy="10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6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408277" y="132650"/>
            <a:ext cx="3004178" cy="40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" sz="1500" b="1" dirty="0">
                <a:solidFill>
                  <a:srgbClr val="FF0000"/>
                </a:solidFill>
              </a:rPr>
              <a:t>Кето-енолды таутомерия</a:t>
            </a:r>
            <a:endParaRPr sz="1500" b="1" dirty="0"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568259" y="541550"/>
            <a:ext cx="6968471" cy="12754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" sz="1350" dirty="0">
                <a:solidFill>
                  <a:srgbClr val="222222"/>
                </a:solidFill>
              </a:rPr>
              <a:t>Құрамында кем дегенде бір </a:t>
            </a:r>
            <a:r>
              <a:rPr lang="ru" sz="1350" b="1" dirty="0">
                <a:solidFill>
                  <a:srgbClr val="274E13"/>
                </a:solidFill>
              </a:rPr>
              <a:t>α-сутегі</a:t>
            </a:r>
            <a:r>
              <a:rPr lang="ru" sz="1350" dirty="0">
                <a:solidFill>
                  <a:srgbClr val="222222"/>
                </a:solidFill>
              </a:rPr>
              <a:t> атомы бар альдегидтер мен кетондар үшін </a:t>
            </a:r>
            <a:r>
              <a:rPr lang="ru" sz="1350" b="1" i="1" dirty="0">
                <a:solidFill>
                  <a:srgbClr val="1C4587"/>
                </a:solidFill>
              </a:rPr>
              <a:t>кето-енолды таутомериясы</a:t>
            </a:r>
            <a:r>
              <a:rPr lang="ru" sz="1350" dirty="0">
                <a:solidFill>
                  <a:srgbClr val="222222"/>
                </a:solidFill>
              </a:rPr>
              <a:t> болу мүмкін.</a:t>
            </a:r>
            <a:endParaRPr sz="1350" dirty="0">
              <a:solidFill>
                <a:srgbClr val="22222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600"/>
              </a:spcBef>
              <a:buNone/>
            </a:pPr>
            <a:r>
              <a:rPr lang="ru" sz="1350" b="1" dirty="0">
                <a:solidFill>
                  <a:srgbClr val="C00000"/>
                </a:solidFill>
              </a:rPr>
              <a:t>Таутомерия</a:t>
            </a:r>
            <a:r>
              <a:rPr lang="ru" sz="1350" dirty="0">
                <a:solidFill>
                  <a:srgbClr val="222222"/>
                </a:solidFill>
              </a:rPr>
              <a:t> - бұл динамикалық изомерия, онда изомерлер жылжымалы тепе-теңдік күйінде бола отырып, бір-біріне айнала алады.</a:t>
            </a:r>
            <a:endParaRPr sz="1350" dirty="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15697" b="6704"/>
          <a:stretch/>
        </p:blipFill>
        <p:spPr>
          <a:xfrm>
            <a:off x="772606" y="1901815"/>
            <a:ext cx="6424760" cy="12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408277" y="3352978"/>
            <a:ext cx="2446800" cy="572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1050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ЕНОЛ - «</a:t>
            </a:r>
            <a:r>
              <a:rPr lang="ru" sz="1050" b="1" dirty="0">
                <a:solidFill>
                  <a:srgbClr val="98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</a:t>
            </a:r>
            <a:r>
              <a:rPr lang="ru" sz="1050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-  С=С қос байланыс, ал «</a:t>
            </a:r>
            <a:r>
              <a:rPr lang="ru" sz="1050" b="1" dirty="0">
                <a:solidFill>
                  <a:srgbClr val="98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" sz="1050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– ОН-тобы бар екенін білдіреді)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260" y="4153669"/>
            <a:ext cx="7138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099" algn="just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Кето-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енолды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таутомериясы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2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прототропты</a:t>
            </a:r>
            <a:r>
              <a:rPr lang="ru-RU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таутомерияның</a:t>
            </a:r>
            <a:r>
              <a:rPr lang="ru-RU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ерекше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жағдайы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Протонды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тасымалдау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кетон мен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енол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формалары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арасында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α-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атомындағы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әлсіз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қышқылдық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қасиетке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3D507A-2849-552E-0D32-D5A11105A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2230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69375" y="196587"/>
            <a:ext cx="705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solidFill>
                  <a:srgbClr val="0070C0"/>
                </a:solidFill>
              </a:rPr>
              <a:t>А</a:t>
            </a:r>
            <a:r>
              <a:rPr lang="ru" sz="1800" b="1" dirty="0">
                <a:solidFill>
                  <a:srgbClr val="0070C0"/>
                </a:solidFill>
              </a:rPr>
              <a:t>льдегидтер және кетондар - </a:t>
            </a:r>
            <a:r>
              <a:rPr lang="ru-RU" sz="1800" b="1" dirty="0" err="1">
                <a:solidFill>
                  <a:srgbClr val="C00000"/>
                </a:solidFill>
              </a:rPr>
              <a:t>карбонилды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қосылыстар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69375" y="717900"/>
            <a:ext cx="69429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</a:rPr>
              <a:t>Молекула күрамында карбонил н/е оксо топшасы (&gt;С=О) бар көмірсутек туындыларын</a:t>
            </a:r>
            <a:r>
              <a:rPr lang="ru" sz="1400" b="1" dirty="0">
                <a:solidFill>
                  <a:srgbClr val="000000"/>
                </a:solidFill>
              </a:rPr>
              <a:t> </a:t>
            </a:r>
            <a:r>
              <a:rPr lang="ru" sz="1400" b="1" dirty="0">
                <a:solidFill>
                  <a:srgbClr val="0070C0"/>
                </a:solidFill>
              </a:rPr>
              <a:t>альдегидтер</a:t>
            </a:r>
            <a:r>
              <a:rPr lang="ru" sz="1400" b="1" dirty="0">
                <a:solidFill>
                  <a:srgbClr val="000000"/>
                </a:solidFill>
              </a:rPr>
              <a:t> </a:t>
            </a:r>
            <a:r>
              <a:rPr lang="ru" sz="1400" dirty="0">
                <a:solidFill>
                  <a:srgbClr val="000000"/>
                </a:solidFill>
              </a:rPr>
              <a:t>ж/е </a:t>
            </a:r>
            <a:r>
              <a:rPr lang="ru" sz="1400" b="1" dirty="0">
                <a:solidFill>
                  <a:srgbClr val="0070C0"/>
                </a:solidFill>
              </a:rPr>
              <a:t>кетондар</a:t>
            </a:r>
            <a:r>
              <a:rPr lang="ru" sz="1400" dirty="0">
                <a:solidFill>
                  <a:srgbClr val="000000"/>
                </a:solidFill>
              </a:rPr>
              <a:t> деп атайды. Оларды </a:t>
            </a:r>
            <a:r>
              <a:rPr lang="ru" sz="1400" b="1" dirty="0">
                <a:solidFill>
                  <a:srgbClr val="274E13"/>
                </a:solidFill>
              </a:rPr>
              <a:t>карбонилді</a:t>
            </a:r>
            <a:r>
              <a:rPr lang="ru" sz="1400" dirty="0">
                <a:solidFill>
                  <a:srgbClr val="000000"/>
                </a:solidFill>
              </a:rPr>
              <a:t> немесе </a:t>
            </a:r>
            <a:r>
              <a:rPr lang="ru" sz="1400" b="1" dirty="0">
                <a:solidFill>
                  <a:srgbClr val="274E13"/>
                </a:solidFill>
              </a:rPr>
              <a:t>оксоқосылыстар</a:t>
            </a:r>
            <a:r>
              <a:rPr lang="ru" sz="1400" dirty="0">
                <a:solidFill>
                  <a:srgbClr val="000000"/>
                </a:solidFill>
              </a:rPr>
              <a:t> деп те атайды.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200" y="1649150"/>
            <a:ext cx="3050456" cy="1318138"/>
          </a:xfrm>
          <a:prstGeom prst="rect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" name="Google Shape;65;p14"/>
          <p:cNvSpPr txBox="1"/>
          <p:nvPr/>
        </p:nvSpPr>
        <p:spPr>
          <a:xfrm>
            <a:off x="281325" y="3177550"/>
            <a:ext cx="7119000" cy="1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 карбонил топшасының бір валенттілігі сутек атомымен, ал екінші валенттілігі радикалмен байланысса, онда бұл қосылыстарды </a:t>
            </a:r>
            <a:r>
              <a:rPr lang="ru" b="1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альдегидтер</a:t>
            </a: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деп атайды. 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Егер карбонил топшасьшың екі валенттілігі де радикалдармен байланысса, онда бүл қосылыстарды </a:t>
            </a:r>
            <a:r>
              <a:rPr lang="ru" b="1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</a:t>
            </a: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деп атайды.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53350" y="550123"/>
            <a:ext cx="3246650" cy="27717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38099" indent="0" algn="just">
              <a:lnSpc>
                <a:spcPct val="128571"/>
              </a:lnSpc>
              <a:buClr>
                <a:schemeClr val="dk1"/>
              </a:buClr>
              <a:buSzPts val="1100"/>
              <a:buNone/>
            </a:pPr>
            <a:r>
              <a:rPr lang="ru" sz="1050" dirty="0">
                <a:solidFill>
                  <a:srgbClr val="222222"/>
                </a:solidFill>
              </a:rPr>
              <a:t>Құрамында қос байланыспен байланысқан “С”-атомында ОН-тобы бар қанықпаған спирттер (</a:t>
            </a:r>
            <a:r>
              <a:rPr lang="ru" sz="1050" b="1" dirty="0">
                <a:solidFill>
                  <a:srgbClr val="222222"/>
                </a:solidFill>
              </a:rPr>
              <a:t>енолдар</a:t>
            </a:r>
            <a:r>
              <a:rPr lang="ru" sz="1050" dirty="0">
                <a:solidFill>
                  <a:srgbClr val="222222"/>
                </a:solidFill>
              </a:rPr>
              <a:t>) әдетте тұрақсыз болады (</a:t>
            </a:r>
            <a:r>
              <a:rPr lang="ru" sz="1050" b="1" i="1" dirty="0">
                <a:solidFill>
                  <a:srgbClr val="222222"/>
                </a:solidFill>
              </a:rPr>
              <a:t>Элтеков ережесі</a:t>
            </a:r>
            <a:r>
              <a:rPr lang="ru" sz="1050" dirty="0">
                <a:solidFill>
                  <a:srgbClr val="222222"/>
                </a:solidFill>
              </a:rPr>
              <a:t>). Көбінесе, кетон формасы енол формасына қарағанда шамамен 15 ккал/мольмен тұрақты болады. Яғни, кетон формасы энергетикалық жағынан анағұрлым қолайлы, сондықтан монокарбонилді қосылыстар, мысалы, ацетон негізінен кетон түрінде болады. Қалыпты жағдайда ацетонда тек 2,5*10</a:t>
            </a:r>
            <a:r>
              <a:rPr lang="ru" sz="1050" baseline="30000" dirty="0">
                <a:solidFill>
                  <a:srgbClr val="222222"/>
                </a:solidFill>
              </a:rPr>
              <a:t>-4 </a:t>
            </a:r>
            <a:r>
              <a:rPr lang="ru" sz="1050" dirty="0">
                <a:solidFill>
                  <a:srgbClr val="222222"/>
                </a:solidFill>
              </a:rPr>
              <a:t>% енол болады.</a:t>
            </a:r>
            <a:endParaRPr sz="1050" dirty="0">
              <a:solidFill>
                <a:srgbClr val="222222"/>
              </a:solidFill>
            </a:endParaRPr>
          </a:p>
          <a:p>
            <a:pPr marL="0" indent="0" algn="just">
              <a:spcAft>
                <a:spcPts val="1600"/>
              </a:spcAft>
              <a:buNone/>
            </a:pPr>
            <a:endParaRPr sz="1050" dirty="0"/>
          </a:p>
        </p:txBody>
      </p:sp>
      <p:sp>
        <p:nvSpPr>
          <p:cNvPr id="73" name="Google Shape;73;p15"/>
          <p:cNvSpPr txBox="1"/>
          <p:nvPr/>
        </p:nvSpPr>
        <p:spPr>
          <a:xfrm>
            <a:off x="353350" y="2951328"/>
            <a:ext cx="3297050" cy="105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38099" algn="just">
              <a:lnSpc>
                <a:spcPct val="128571"/>
              </a:lnSpc>
            </a:pPr>
            <a:r>
              <a:rPr lang="ru" sz="1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 қосылысындағы тепе-теңдікті оңға қарай, яғни енол-формасына қарай ығыстыру үшін α-сутегі атомының (оның протонизациясы) едәуір қозғалғыштығын қажет етеді. Бұл α-көміртегі атомына электрондарды өзіне тартатын басқа топ болған жағдайда іске асады, мысалы, дикарбонил қосылыстарында.</a:t>
            </a:r>
            <a:endParaRPr sz="10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350" y="165288"/>
            <a:ext cx="37192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Кето-енолды формалардың тұрақтылығы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639" y="744522"/>
            <a:ext cx="4266841" cy="310747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1E7696-EAC6-2BB6-1A70-E96700AA6D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138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281879" y="305359"/>
            <a:ext cx="7213322" cy="293981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38099" indent="0" algn="just">
              <a:lnSpc>
                <a:spcPct val="100000"/>
              </a:lnSpc>
              <a:buNone/>
            </a:pPr>
            <a:r>
              <a:rPr lang="ru" sz="1200" dirty="0">
                <a:solidFill>
                  <a:srgbClr val="222222"/>
                </a:solidFill>
              </a:rPr>
              <a:t>Екінші жағынан , </a:t>
            </a:r>
            <a:r>
              <a:rPr lang="ru" sz="1200" b="1" i="1" dirty="0">
                <a:solidFill>
                  <a:srgbClr val="1C4587"/>
                </a:solidFill>
              </a:rPr>
              <a:t>енол-формасының тұрақты болуын</a:t>
            </a:r>
            <a:r>
              <a:rPr lang="ru" sz="1200" dirty="0">
                <a:solidFill>
                  <a:srgbClr val="222222"/>
                </a:solidFill>
              </a:rPr>
              <a:t> тағы екі себеппен түсіндіруге болады:</a:t>
            </a:r>
            <a:endParaRPr sz="1200" dirty="0">
              <a:solidFill>
                <a:srgbClr val="222222"/>
              </a:solidFill>
            </a:endParaRPr>
          </a:p>
          <a:p>
            <a:pPr marL="0" marR="38099" indent="0" algn="just">
              <a:lnSpc>
                <a:spcPct val="100000"/>
              </a:lnSpc>
              <a:buNone/>
            </a:pPr>
            <a:endParaRPr sz="1200" dirty="0">
              <a:solidFill>
                <a:srgbClr val="222222"/>
              </a:solidFill>
            </a:endParaRPr>
          </a:p>
          <a:p>
            <a:pPr marR="38099" indent="-317492" algn="just">
              <a:lnSpc>
                <a:spcPct val="100000"/>
              </a:lnSpc>
              <a:buClr>
                <a:srgbClr val="222222"/>
              </a:buClr>
              <a:buSzPct val="90000"/>
              <a:buAutoNum type="arabicPeriod"/>
            </a:pPr>
            <a:r>
              <a:rPr lang="ru" sz="1200" dirty="0">
                <a:solidFill>
                  <a:srgbClr val="222222"/>
                </a:solidFill>
              </a:rPr>
              <a:t>Дикарбонилді қосылыстар жағдайында енол-формасы пайда болған кезде конъюгацияланған байланыс жүйесі пайда болады, ол энергетикалық тұрғыдан неғұрлым қолайлы болатыны белгілі.</a:t>
            </a:r>
          </a:p>
          <a:p>
            <a:pPr marR="38099" indent="-317492" algn="just">
              <a:lnSpc>
                <a:spcPct val="100000"/>
              </a:lnSpc>
              <a:buClr>
                <a:srgbClr val="222222"/>
              </a:buClr>
              <a:buSzPct val="90000"/>
              <a:buAutoNum type="arabicPeriod"/>
            </a:pPr>
            <a:endParaRPr sz="1200" dirty="0">
              <a:solidFill>
                <a:srgbClr val="222222"/>
              </a:solidFill>
            </a:endParaRPr>
          </a:p>
          <a:p>
            <a:pPr marR="38099" indent="-317492" algn="just">
              <a:lnSpc>
                <a:spcPct val="100000"/>
              </a:lnSpc>
              <a:buClr>
                <a:srgbClr val="222222"/>
              </a:buClr>
              <a:buSzPct val="90000"/>
              <a:buAutoNum type="arabicPeriod"/>
            </a:pPr>
            <a:r>
              <a:rPr lang="ru" sz="1200" dirty="0">
                <a:solidFill>
                  <a:srgbClr val="222222"/>
                </a:solidFill>
              </a:rPr>
              <a:t>Мұндай қосылыстарда енол-формасы молекулааралық сутектік байланыс түзіп, алты мүшелі сақина түзіп қосымша тұрақтанылады.</a:t>
            </a:r>
            <a:endParaRPr sz="1200" dirty="0">
              <a:solidFill>
                <a:srgbClr val="222222"/>
              </a:solidFill>
            </a:endParaRPr>
          </a:p>
          <a:p>
            <a:pPr marL="0" marR="38099" indent="0" algn="just">
              <a:lnSpc>
                <a:spcPct val="100000"/>
              </a:lnSpc>
              <a:buNone/>
            </a:pPr>
            <a:endParaRPr sz="1200" dirty="0">
              <a:solidFill>
                <a:srgbClr val="222222"/>
              </a:solidFill>
            </a:endParaRPr>
          </a:p>
          <a:p>
            <a:pPr marL="0" marR="38099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" sz="1200" dirty="0">
                <a:solidFill>
                  <a:srgbClr val="222222"/>
                </a:solidFill>
              </a:rPr>
              <a:t>Осы екі жағдай есебінен </a:t>
            </a:r>
            <a:r>
              <a:rPr lang="ru" sz="1200" b="1" dirty="0">
                <a:solidFill>
                  <a:srgbClr val="222222"/>
                </a:solidFill>
              </a:rPr>
              <a:t>ацетилацетонның</a:t>
            </a:r>
            <a:r>
              <a:rPr lang="ru" sz="1200" dirty="0">
                <a:solidFill>
                  <a:srgbClr val="222222"/>
                </a:solidFill>
              </a:rPr>
              <a:t> (пентадиол-1,4) </a:t>
            </a:r>
            <a:r>
              <a:rPr lang="ru" sz="1200" b="1" dirty="0">
                <a:solidFill>
                  <a:srgbClr val="222222"/>
                </a:solidFill>
              </a:rPr>
              <a:t>енол-формасы</a:t>
            </a:r>
            <a:r>
              <a:rPr lang="ru" sz="1200" dirty="0">
                <a:solidFill>
                  <a:srgbClr val="222222"/>
                </a:solidFill>
              </a:rPr>
              <a:t> энергетикалық тұрғыдан анағұрлым </a:t>
            </a:r>
            <a:r>
              <a:rPr lang="ru" sz="1200" b="1" dirty="0">
                <a:solidFill>
                  <a:srgbClr val="222222"/>
                </a:solidFill>
              </a:rPr>
              <a:t>қолайлы</a:t>
            </a:r>
            <a:r>
              <a:rPr lang="ru" sz="1200" dirty="0">
                <a:solidFill>
                  <a:srgbClr val="222222"/>
                </a:solidFill>
              </a:rPr>
              <a:t> болып, кето-енол тепе-теңдігі енол түзілуіне қарай ауысады (</a:t>
            </a:r>
            <a:r>
              <a:rPr lang="ru" sz="1200" b="1" dirty="0">
                <a:solidFill>
                  <a:srgbClr val="222222"/>
                </a:solidFill>
              </a:rPr>
              <a:t>85%</a:t>
            </a:r>
            <a:r>
              <a:rPr lang="ru" sz="1200" dirty="0">
                <a:solidFill>
                  <a:srgbClr val="222222"/>
                </a:solidFill>
              </a:rPr>
              <a:t>).</a:t>
            </a:r>
            <a:endParaRPr sz="1200" dirty="0">
              <a:solidFill>
                <a:srgbClr val="222222"/>
              </a:solidFill>
            </a:endParaRPr>
          </a:p>
          <a:p>
            <a:pPr marL="0" marR="38099" indent="0" algn="just">
              <a:lnSpc>
                <a:spcPct val="100000"/>
              </a:lnSpc>
              <a:buNone/>
            </a:pPr>
            <a:endParaRPr sz="1200" dirty="0">
              <a:solidFill>
                <a:srgbClr val="222222"/>
              </a:solidFill>
            </a:endParaRPr>
          </a:p>
          <a:p>
            <a:pPr marL="0" marR="38099" indent="0" algn="just">
              <a:lnSpc>
                <a:spcPct val="100000"/>
              </a:lnSpc>
              <a:buNone/>
            </a:pPr>
            <a:endParaRPr sz="1200" dirty="0">
              <a:solidFill>
                <a:srgbClr val="222222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945" y="2625950"/>
            <a:ext cx="4439275" cy="15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89D6E3-919C-D027-F2B8-707BFAB2ED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91596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510200" y="218650"/>
            <a:ext cx="786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Альдольды-кротонды конденсациясы</a:t>
            </a:r>
            <a:endParaRPr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173671" y="666250"/>
            <a:ext cx="7108535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marR="38099" indent="-317492" algn="just">
              <a:buClr>
                <a:schemeClr val="dk1"/>
              </a:buClr>
              <a:buSzPts val="1400"/>
              <a:buChar char="●"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Альдегидтер мен кетондар карбонил тобы бойынша нуклеофильді қосылу механизмі  арқылы жүретін өзара конденсация реакцияларына қабілетті.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189" marR="38099" algn="just"/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189" marR="38099" indent="-317492" algn="just">
              <a:buClr>
                <a:schemeClr val="dk1"/>
              </a:buClr>
              <a:buSzPts val="1400"/>
              <a:buChar char="●"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 альфа-орында сутегі бар альдегитер мен кетондарға тән. 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189" marR="38099" algn="just"/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8099" algn="just"/>
            <a:endParaRPr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0" y="1859469"/>
            <a:ext cx="7035635" cy="161196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A96C99-2982-2B29-D118-7D1DD8994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9241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625902" y="68489"/>
            <a:ext cx="786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16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Альдольды-кротонды конденсациясының механизмі</a:t>
            </a:r>
            <a:endParaRPr sz="1600" b="1" dirty="0">
              <a:solidFill>
                <a:srgbClr val="98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6801" y="794162"/>
            <a:ext cx="3546754" cy="265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сатыда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қосылыстың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молекуласынан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100" b="1" dirty="0" err="1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метиленді</a:t>
            </a:r>
            <a:r>
              <a:rPr lang="ru-RU" sz="1100" b="1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компонент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100" b="1" i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сілтінің</a:t>
            </a:r>
            <a:r>
              <a:rPr lang="ru-RU" sz="1100" b="1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i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әсерінен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α-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көміртектен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протон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бөлініп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100" b="1" i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карбанион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нуклеофил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рөлін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атқарады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1600"/>
              </a:spcBef>
            </a:pP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сатыда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қосылыстың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100" b="1" dirty="0" err="1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</a:t>
            </a:r>
            <a:r>
              <a:rPr lang="ru-RU" sz="1100" b="1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компонент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молекуласының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i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</a:t>
            </a:r>
            <a:r>
              <a:rPr lang="ru-RU" sz="1100" b="1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i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көміртекке</a:t>
            </a:r>
            <a:r>
              <a:rPr lang="ru-RU" sz="1100" b="1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i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шабуыл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жасап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алкокси</a:t>
            </a:r>
            <a:r>
              <a:rPr lang="ru-RU" sz="11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-анион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түзеді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кезегінде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протонданып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тұрақтанады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АЛЬДОЛЬ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38099" algn="just">
              <a:lnSpc>
                <a:spcPct val="128571"/>
              </a:lnSpc>
              <a:spcBef>
                <a:spcPts val="1600"/>
              </a:spcBef>
            </a:pPr>
            <a:r>
              <a:rPr lang="ru-RU" sz="11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Алдольды</a:t>
            </a:r>
            <a:r>
              <a:rPr lang="ru-RU" sz="11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қыздырған</a:t>
            </a:r>
            <a:r>
              <a:rPr lang="ru-RU" sz="11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кезде</a:t>
            </a:r>
            <a:r>
              <a:rPr lang="ru-RU" sz="11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су </a:t>
            </a:r>
            <a:r>
              <a:rPr lang="ru-RU" sz="11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бөлініп</a:t>
            </a:r>
            <a:r>
              <a:rPr lang="ru-RU" sz="11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шығып</a:t>
            </a:r>
            <a:r>
              <a:rPr lang="ru-RU" sz="11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1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α,β-</a:t>
            </a:r>
            <a:r>
              <a:rPr lang="ru-RU" sz="1100" b="1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қанықпаған</a:t>
            </a:r>
            <a:r>
              <a:rPr lang="ru-RU" sz="11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альдегид</a:t>
            </a:r>
            <a:r>
              <a:rPr lang="ru-RU" sz="11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1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α,β-</a:t>
            </a:r>
            <a:r>
              <a:rPr lang="ru-RU" sz="1100" b="1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қанықпаған</a:t>
            </a:r>
            <a:r>
              <a:rPr lang="ru-RU" sz="11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</a:t>
            </a:r>
            <a:r>
              <a:rPr lang="ru-RU" sz="11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</a:t>
            </a:r>
            <a:r>
              <a:rPr lang="ru-RU" sz="11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1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11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543" y="577150"/>
            <a:ext cx="4364657" cy="375696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74A5EC-8FEA-D2F1-29B2-192D1B4D75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47343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631536" y="798922"/>
          <a:ext cx="4992602" cy="406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17387" imgH="5221319" progId="ChemDraw.Document.6.0">
                  <p:embed/>
                </p:oleObj>
              </mc:Choice>
              <mc:Fallback>
                <p:oleObj name="CS ChemDraw Drawing" r:id="rId2" imgW="6417387" imgH="52213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1536" y="798922"/>
                        <a:ext cx="4992602" cy="406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6650" y="121862"/>
            <a:ext cx="6637210" cy="43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343" tIns="114264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671513" indent="-671513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kk-KZ" altLang="ru-RU" sz="105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Жаттығу:</a:t>
            </a:r>
            <a:r>
              <a:rPr lang="kk-KZ" altLang="ru-RU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май альдегидінің мысалында альдольды және кротонды конденсациясының механизмін қарастырыңыз. Алынған қосылысты атаңыз.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866E61-0FDE-9089-B93B-66414A938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93477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248" y="1964540"/>
            <a:ext cx="6926444" cy="2769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2343" tIns="114264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kk-KZ" altLang="ru-RU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704" y="187102"/>
            <a:ext cx="7691696" cy="738664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молекулалар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конденсацияланған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кезде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05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</a:t>
            </a:r>
            <a:r>
              <a:rPr lang="ru-RU" altLang="ru-RU" sz="105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компоненті</a:t>
            </a:r>
            <a:r>
              <a:rPr lang="ru-RU" altLang="ru-RU" sz="105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әдетте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белсенді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атқарады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05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альдегидтердің</a:t>
            </a:r>
            <a:r>
              <a:rPr lang="ru-RU" altLang="ru-RU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кетондармен</a:t>
            </a:r>
            <a:r>
              <a:rPr lang="ru-RU" altLang="ru-RU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конденсациялануы</a:t>
            </a:r>
            <a:r>
              <a:rPr lang="ru-RU" altLang="ru-RU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altLang="ru-RU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АЛЬДЕГИДТЕР - 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карбонилдік</a:t>
            </a:r>
            <a:r>
              <a:rPr lang="ru-RU" altLang="ru-RU" sz="10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компонент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altLang="ru-RU" sz="105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 - метилен </a:t>
            </a:r>
            <a:r>
              <a:rPr lang="ru-RU" altLang="ru-RU" sz="105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компоненті</a:t>
            </a:r>
            <a:r>
              <a:rPr lang="ru-RU" altLang="ru-RU" sz="105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рөлін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атқарады</a:t>
            </a:r>
            <a:r>
              <a:rPr lang="ru-RU" alt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CF44C7-37A5-F7A8-1A66-E5E74ABBD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lang="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BA160D-FDC1-2824-0DBD-B52ADB64B064}"/>
              </a:ext>
            </a:extLst>
          </p:cNvPr>
          <p:cNvSpPr/>
          <p:nvPr/>
        </p:nvSpPr>
        <p:spPr>
          <a:xfrm>
            <a:off x="253248" y="1026031"/>
            <a:ext cx="7846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Мысалы:</a:t>
            </a:r>
            <a:r>
              <a:rPr lang="kk-KZ" alt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kk-KZ" altLang="ru-RU" sz="1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Май альдегидінің диэтилкетонмен альдольды-кротонды конденсация реакцияларының теңдеуін жазыңыз. Карбонилді және метиленді  компоненттерінін рөлін қай қосылыс атқаратынын анықтаңыз. Реакция механизмін көрсетіңіз</a:t>
            </a:r>
            <a:r>
              <a:rPr lang="kk-KZ" altLang="ru-RU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altLang="ru-R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3C91E4-5E03-699B-49AC-9E0EE8838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00" y="1493430"/>
            <a:ext cx="4194174" cy="322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57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4483" y="69988"/>
            <a:ext cx="2600392" cy="624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38099" algn="ctr">
              <a:lnSpc>
                <a:spcPct val="128571"/>
              </a:lnSpc>
            </a:pPr>
            <a:r>
              <a:rPr lang="kk-K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МАННИХ РЕАКЦИЯСЫ</a:t>
            </a:r>
          </a:p>
          <a:p>
            <a:pPr marR="38099" algn="ctr">
              <a:lnSpc>
                <a:spcPct val="128571"/>
              </a:lnSpc>
            </a:pPr>
            <a:r>
              <a:rPr lang="kk-KZ" b="1" dirty="0">
                <a:solidFill>
                  <a:srgbClr val="1155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(аминометилдеу реакциясы)</a:t>
            </a:r>
            <a:endParaRPr lang="ru-RU" b="1" dirty="0">
              <a:solidFill>
                <a:srgbClr val="1155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395" y="734937"/>
            <a:ext cx="7460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Манних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енолизацияланатын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α-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сутегі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 бар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карбонильді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екіншілік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аминдер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аминометилдеу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әдісі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аминокарбонилді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қосылыстар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Манних</a:t>
            </a:r>
            <a:r>
              <a:rPr lang="ru-RU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негіздері</a:t>
            </a:r>
            <a:r>
              <a:rPr lang="ru-RU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Реакцияны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1912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жылы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Карл </a:t>
            </a:r>
            <a:r>
              <a:rPr lang="ru-RU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Манних</a:t>
            </a: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формальдегид пен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екіншілік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аминдердің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кетондарға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еткенде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ашқан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Реакция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қатысында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жүргізіледі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48" y="2050681"/>
            <a:ext cx="6999540" cy="17918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191" y="3842493"/>
            <a:ext cx="8017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Екіншілік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амин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диметиламин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пиперидин,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морфолин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Реакция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қосылысындағы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α-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сутегі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 СН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N(R)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аминометил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тобына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ауыстырылады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sz="12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аминометилдену</a:t>
            </a:r>
            <a:r>
              <a:rPr lang="ru-RU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Біріншілік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аминдер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өнімімен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өзара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әрекеттесуіне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қолданылмайды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2FD40-A435-6AD9-2B9C-E7BD5D8BAB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57312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669" y="59501"/>
            <a:ext cx="6966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 </a:t>
            </a:r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қышқыл-катализденген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альдольды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конденсациясына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ұқсас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59" y="537884"/>
            <a:ext cx="6103856" cy="3352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69" y="3867564"/>
            <a:ext cx="6867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енолды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Манних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катионымен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Манних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катионы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ортада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формальдегидке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аминнің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қосылуынан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Катион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зарядтың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делокализациясымен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тұрақтандырылған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оңай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3584C5-27C6-2406-7839-D0FC30381D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31905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28</a:t>
            </a:fld>
            <a:endParaRPr lang="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66" y="450602"/>
            <a:ext cx="6108292" cy="42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7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610" y="1880270"/>
            <a:ext cx="3642134" cy="1674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>
            <a:spLocks noGrp="1"/>
          </p:cNvSpPr>
          <p:nvPr>
            <p:ph type="body" idx="4294967295"/>
          </p:nvPr>
        </p:nvSpPr>
        <p:spPr>
          <a:xfrm>
            <a:off x="311709" y="125294"/>
            <a:ext cx="7360200" cy="47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38099" indent="0" algn="ctr">
              <a:lnSpc>
                <a:spcPct val="128571"/>
              </a:lnSpc>
              <a:buNone/>
            </a:pPr>
            <a:r>
              <a:rPr lang="ru" b="1" dirty="0">
                <a:solidFill>
                  <a:srgbClr val="FF0000"/>
                </a:solidFill>
              </a:rPr>
              <a:t>Карбонилді топтың электронды құрылысы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311709" y="640415"/>
            <a:ext cx="74718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" sz="18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Альдегидтер мен кетондардың қасиеттері</a:t>
            </a:r>
            <a:r>
              <a:rPr lang="ru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8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карбонил тобының</a:t>
            </a:r>
            <a:r>
              <a:rPr lang="ru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құрылымымен анықталады. Карбонил тобындағы көміртек және оттегі атомдары </a:t>
            </a:r>
            <a:r>
              <a:rPr lang="ru" sz="18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ru" sz="1800" b="1" baseline="30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sz="18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-гибридтелген</a:t>
            </a:r>
            <a:r>
              <a:rPr lang="ru" sz="1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күйде болады.</a:t>
            </a:r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sz="18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336" y="2075440"/>
            <a:ext cx="2043881" cy="1284200"/>
          </a:xfrm>
          <a:prstGeom prst="rect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5719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22535" y="1079183"/>
            <a:ext cx="7360200" cy="1607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" lvl="0" indent="-31750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ru" sz="1400" b="1" dirty="0">
                <a:solidFill>
                  <a:srgbClr val="FF0000"/>
                </a:solidFill>
              </a:rPr>
              <a:t>Алкендерді тотықтыру арқылы </a:t>
            </a:r>
          </a:p>
          <a:p>
            <a:pPr marL="13970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ru" sz="1400" b="1" dirty="0">
                <a:solidFill>
                  <a:srgbClr val="FF0000"/>
                </a:solidFill>
              </a:rPr>
              <a:t>1.1  </a:t>
            </a:r>
            <a:r>
              <a:rPr lang="ru" sz="1400" b="1" u="sng" dirty="0">
                <a:solidFill>
                  <a:srgbClr val="FF0000"/>
                </a:solidFill>
              </a:rPr>
              <a:t>Озонолиз</a:t>
            </a:r>
            <a:r>
              <a:rPr lang="ru" sz="1400" dirty="0">
                <a:solidFill>
                  <a:schemeClr val="tx1"/>
                </a:solidFill>
              </a:rPr>
              <a:t> («Алкендер» тақырыбын қараңыз)</a:t>
            </a:r>
            <a:endParaRPr sz="1400" dirty="0">
              <a:solidFill>
                <a:schemeClr val="tx1"/>
              </a:solidFill>
            </a:endParaRPr>
          </a:p>
          <a:p>
            <a:pPr marL="45720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</a:rPr>
              <a:t>Алкендер, тіпті төмен температурада, озонмен оңай тотығады, нәтижесінде π- ж/е σ-байланыстар үзіледі. Озонды алкеннің дихлорэтандағы н/е CCl</a:t>
            </a:r>
            <a:r>
              <a:rPr lang="ru" sz="1400" baseline="-25000" dirty="0">
                <a:solidFill>
                  <a:srgbClr val="000000"/>
                </a:solidFill>
              </a:rPr>
              <a:t>4</a:t>
            </a:r>
            <a:r>
              <a:rPr lang="ru" sz="1400" dirty="0">
                <a:solidFill>
                  <a:srgbClr val="000000"/>
                </a:solidFill>
              </a:rPr>
              <a:t> ерітіндісі арқылы өткізеді. Алынған озонидтерді редуктивті гидролиз арқылы ыдыратады: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627187" y="110084"/>
            <a:ext cx="6438631" cy="849657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</a:rPr>
              <a:t>АЛУ ЖОЛДАРЫ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" sz="1800" b="1" dirty="0">
                <a:solidFill>
                  <a:srgbClr val="1C4587"/>
                </a:solidFill>
              </a:rPr>
              <a:t>Карбонил тобын құрудың жалпы жолдары</a:t>
            </a:r>
            <a:endParaRPr sz="1800" b="1" dirty="0">
              <a:solidFill>
                <a:srgbClr val="1C4587"/>
              </a:solidFill>
            </a:endParaRPr>
          </a:p>
          <a:p>
            <a:pPr marL="0" lvl="0" indent="0" rtl="0">
              <a:spcAft>
                <a:spcPts val="0"/>
              </a:spcAft>
              <a:buNone/>
            </a:pPr>
            <a:endParaRPr sz="1800" b="1" dirty="0">
              <a:solidFill>
                <a:srgbClr val="980000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62" y="3010057"/>
            <a:ext cx="7915526" cy="10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707943" y="471221"/>
            <a:ext cx="73602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ru" sz="1600" b="1" dirty="0">
                <a:solidFill>
                  <a:srgbClr val="FF0000"/>
                </a:solidFill>
              </a:rPr>
              <a:t>Алкендердің тотығуы (озонолиз)</a:t>
            </a:r>
            <a:endParaRPr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C6366ECB-77D2-FE37-2EA9-38F80BD553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943" y="1158639"/>
            <a:ext cx="6585494" cy="23693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256599"/>
            <a:ext cx="7260900" cy="1838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ru" sz="1600" b="1" dirty="0">
                <a:solidFill>
                  <a:srgbClr val="FF0000"/>
                </a:solidFill>
              </a:rPr>
              <a:t>1.2  Алкендерді </a:t>
            </a:r>
            <a:r>
              <a:rPr lang="en-US" sz="1600" b="1" dirty="0">
                <a:solidFill>
                  <a:srgbClr val="FF0000"/>
                </a:solidFill>
              </a:rPr>
              <a:t>Kat </a:t>
            </a:r>
            <a:r>
              <a:rPr lang="kk-KZ" sz="1600" b="1" dirty="0">
                <a:solidFill>
                  <a:srgbClr val="FF0000"/>
                </a:solidFill>
              </a:rPr>
              <a:t>қатысында тотықтыру арқылы</a:t>
            </a:r>
            <a:r>
              <a:rPr lang="ru" sz="1600" b="1" dirty="0">
                <a:solidFill>
                  <a:srgbClr val="FF0000"/>
                </a:solidFill>
              </a:rPr>
              <a:t> </a:t>
            </a: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ru" sz="1600" b="1" dirty="0">
                <a:solidFill>
                  <a:srgbClr val="FF0000"/>
                </a:solidFill>
              </a:rPr>
              <a:t>       (каталитикалық тотығуы)</a:t>
            </a:r>
            <a:endParaRPr sz="1600" b="1" dirty="0">
              <a:solidFill>
                <a:srgbClr val="FF0000"/>
              </a:solidFill>
            </a:endParaRPr>
          </a:p>
          <a:p>
            <a:pPr marL="457200" marR="38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F0000"/>
              </a:solidFill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22222"/>
                </a:solidFill>
              </a:rPr>
              <a:t>Бұл әдіс ацетальдегид өндірісі үшін өнеркәсіпте енгізілген. Қазіргі уақытта бұл ацетальдегид өндірудің ең тиімді әдісі (Ваккер процесі). Өндірістік катализатор үш компонентті </a:t>
            </a:r>
            <a:r>
              <a:rPr lang="ru" sz="1400" b="1" dirty="0">
                <a:solidFill>
                  <a:schemeClr val="accent5">
                    <a:lumMod val="50000"/>
                  </a:schemeClr>
                </a:solidFill>
              </a:rPr>
              <a:t>PdCl</a:t>
            </a:r>
            <a:r>
              <a:rPr lang="ru" sz="11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" sz="1400" b="1" dirty="0">
                <a:solidFill>
                  <a:schemeClr val="accent5">
                    <a:lumMod val="50000"/>
                  </a:schemeClr>
                </a:solidFill>
              </a:rPr>
              <a:t>-CuCl</a:t>
            </a:r>
            <a:r>
              <a:rPr lang="ru" sz="11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" sz="1400" b="1" dirty="0">
                <a:solidFill>
                  <a:schemeClr val="accent5">
                    <a:lumMod val="50000"/>
                  </a:schemeClr>
                </a:solidFill>
              </a:rPr>
              <a:t>-HCl</a:t>
            </a:r>
            <a:r>
              <a:rPr lang="ru" sz="1400" dirty="0">
                <a:solidFill>
                  <a:srgbClr val="222222"/>
                </a:solidFill>
              </a:rPr>
              <a:t> жүйесі қолданылады:</a:t>
            </a:r>
            <a:endParaRPr sz="1400" dirty="0">
              <a:solidFill>
                <a:srgbClr val="22222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14" y="2256641"/>
            <a:ext cx="5558675" cy="17107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311700" y="213400"/>
            <a:ext cx="8725200" cy="9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381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ru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Алкиндерді гидратациясы (Кучеров реакциясы)</a:t>
            </a:r>
          </a:p>
          <a:p>
            <a:pPr marR="38100">
              <a:lnSpc>
                <a:spcPct val="128571"/>
              </a:lnSpc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(«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Алкиндер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тақырыбын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қараңыз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marR="381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pic>
        <p:nvPicPr>
          <p:cNvPr id="5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86" y="1142883"/>
            <a:ext cx="45815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ject 5"/>
          <p:cNvPicPr/>
          <p:nvPr/>
        </p:nvPicPr>
        <p:blipFill rotWithShape="1">
          <a:blip r:embed="rId4" cstate="print"/>
          <a:srcRect r="10101"/>
          <a:stretch/>
        </p:blipFill>
        <p:spPr>
          <a:xfrm>
            <a:off x="562286" y="2865215"/>
            <a:ext cx="5931645" cy="764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42275" y="93375"/>
            <a:ext cx="7816200" cy="10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FF0000"/>
                </a:solidFill>
              </a:rPr>
              <a:t>3. Спирттердің тотығуы</a:t>
            </a:r>
            <a:endParaRPr sz="1600" dirty="0">
              <a:solidFill>
                <a:srgbClr val="222222"/>
              </a:solidFill>
            </a:endParaRPr>
          </a:p>
          <a:p>
            <a:pPr marL="0" marR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222222"/>
                </a:solidFill>
              </a:rPr>
              <a:t> </a:t>
            </a:r>
            <a:endParaRPr sz="1000" dirty="0">
              <a:solidFill>
                <a:srgbClr val="222222"/>
              </a:solidFill>
            </a:endParaRPr>
          </a:p>
          <a:p>
            <a:pPr marL="0" marR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</a:rPr>
              <a:t>Альдегидтер біріншілік спирттерді, кетондарды - екінші реттік спирттерді  тотықтыру арқылы алады. Катализатор: Cu/t</a:t>
            </a:r>
            <a:r>
              <a:rPr lang="ru" sz="1400" baseline="30000" dirty="0">
                <a:solidFill>
                  <a:schemeClr val="dk1"/>
                </a:solidFill>
              </a:rPr>
              <a:t>0</a:t>
            </a:r>
            <a:r>
              <a:rPr lang="ru" sz="1400" dirty="0">
                <a:solidFill>
                  <a:schemeClr val="dk1"/>
                </a:solidFill>
              </a:rPr>
              <a:t> Тотықтырғыш: КMnO</a:t>
            </a:r>
            <a:r>
              <a:rPr lang="ru" sz="1100" dirty="0">
                <a:solidFill>
                  <a:schemeClr val="dk1"/>
                </a:solidFill>
              </a:rPr>
              <a:t>4</a:t>
            </a:r>
            <a:r>
              <a:rPr lang="ru" sz="1400" dirty="0">
                <a:solidFill>
                  <a:schemeClr val="dk1"/>
                </a:solidFill>
              </a:rPr>
              <a:t> н/е  K</a:t>
            </a:r>
            <a:r>
              <a:rPr lang="ru" sz="1400" baseline="-25000" dirty="0">
                <a:solidFill>
                  <a:schemeClr val="dk1"/>
                </a:solidFill>
              </a:rPr>
              <a:t>2</a:t>
            </a:r>
            <a:r>
              <a:rPr lang="ru" sz="1400" dirty="0">
                <a:solidFill>
                  <a:schemeClr val="dk1"/>
                </a:solidFill>
              </a:rPr>
              <a:t>Cr</a:t>
            </a:r>
            <a:r>
              <a:rPr lang="ru" sz="1400" baseline="-25000" dirty="0">
                <a:solidFill>
                  <a:schemeClr val="dk1"/>
                </a:solidFill>
              </a:rPr>
              <a:t>2</a:t>
            </a:r>
            <a:r>
              <a:rPr lang="ru" sz="1400" dirty="0">
                <a:solidFill>
                  <a:schemeClr val="dk1"/>
                </a:solidFill>
              </a:rPr>
              <a:t>O</a:t>
            </a:r>
            <a:r>
              <a:rPr lang="ru" sz="1400" baseline="-25000" dirty="0">
                <a:solidFill>
                  <a:schemeClr val="dk1"/>
                </a:solidFill>
              </a:rPr>
              <a:t>7</a:t>
            </a:r>
            <a:endParaRPr sz="1400" baseline="-25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4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6" y="1370037"/>
            <a:ext cx="6043013" cy="2403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240228" y="78031"/>
            <a:ext cx="7755103" cy="1554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kk-KZ" sz="1600" b="1" dirty="0">
                <a:solidFill>
                  <a:srgbClr val="FF0000"/>
                </a:solidFill>
              </a:rPr>
              <a:t>4</a:t>
            </a:r>
            <a:r>
              <a:rPr lang="en-US" sz="1600" b="1" dirty="0">
                <a:solidFill>
                  <a:srgbClr val="FF0000"/>
                </a:solidFill>
              </a:rPr>
              <a:t>.  </a:t>
            </a:r>
            <a:r>
              <a:rPr lang="ru" sz="1600" b="1" dirty="0">
                <a:solidFill>
                  <a:srgbClr val="FF0000"/>
                </a:solidFill>
              </a:rPr>
              <a:t>Геминалды дигалогенді алкандардың гидролизі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222222"/>
                </a:solidFill>
              </a:rPr>
              <a:t>Бір көміртек атомында екі Hal атомы бар туындыларды сілтілік гидролизге ұшыратқанда бір көміртек атомында екі ОН-топтары бар спирттер түзіледі. Мұндай </a:t>
            </a:r>
            <a:r>
              <a:rPr lang="ru" sz="1200" b="1" i="1" dirty="0">
                <a:solidFill>
                  <a:srgbClr val="222222"/>
                </a:solidFill>
              </a:rPr>
              <a:t>геминалды диолдар</a:t>
            </a:r>
            <a:r>
              <a:rPr lang="ru" sz="1200" b="1" dirty="0">
                <a:solidFill>
                  <a:srgbClr val="222222"/>
                </a:solidFill>
              </a:rPr>
              <a:t> (гемдиолдар)</a:t>
            </a:r>
            <a:r>
              <a:rPr lang="ru" sz="1200" dirty="0">
                <a:solidFill>
                  <a:srgbClr val="222222"/>
                </a:solidFill>
              </a:rPr>
              <a:t> </a:t>
            </a:r>
            <a:r>
              <a:rPr lang="kk-KZ" sz="1200" dirty="0">
                <a:solidFill>
                  <a:srgbClr val="222222"/>
                </a:solidFill>
              </a:rPr>
              <a:t>жоғарыда көрсеткеніміздей </a:t>
            </a:r>
            <a:r>
              <a:rPr lang="ru" sz="1200" dirty="0">
                <a:solidFill>
                  <a:srgbClr val="222222"/>
                </a:solidFill>
              </a:rPr>
              <a:t>өте тұрақсыз ж/е олардан су молекуласы оңай бөлініп, карбонилді қосылыстар түзіледі.</a:t>
            </a:r>
            <a:endParaRPr sz="1200" dirty="0">
              <a:solidFill>
                <a:srgbClr val="222222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 dirty="0">
                <a:solidFill>
                  <a:srgbClr val="222222"/>
                </a:solidFill>
              </a:rPr>
              <a:t>Біріншілік дигалогенді туындылардан </a:t>
            </a:r>
            <a:r>
              <a:rPr lang="ru" sz="1200" b="1" i="1" dirty="0">
                <a:solidFill>
                  <a:srgbClr val="222222"/>
                </a:solidFill>
              </a:rPr>
              <a:t>альдегидтер</a:t>
            </a:r>
            <a:r>
              <a:rPr lang="ru" sz="1200" dirty="0">
                <a:solidFill>
                  <a:srgbClr val="222222"/>
                </a:solidFill>
              </a:rPr>
              <a:t>, ал екінші реттіктерден - </a:t>
            </a:r>
            <a:r>
              <a:rPr lang="ru" sz="1200" b="1" i="1" dirty="0">
                <a:solidFill>
                  <a:srgbClr val="222222"/>
                </a:solidFill>
              </a:rPr>
              <a:t>кетондар</a:t>
            </a:r>
            <a:r>
              <a:rPr lang="ru" sz="1200" dirty="0">
                <a:solidFill>
                  <a:srgbClr val="222222"/>
                </a:solidFill>
              </a:rPr>
              <a:t> түзіледі.</a:t>
            </a:r>
            <a:endParaRPr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73260"/>
              </p:ext>
            </p:extLst>
          </p:nvPr>
        </p:nvGraphicFramePr>
        <p:xfrm>
          <a:off x="1072521" y="1829141"/>
          <a:ext cx="4769060" cy="312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308198" imgH="3479458" progId="ChemDraw.Document.6.0">
                  <p:embed/>
                </p:oleObj>
              </mc:Choice>
              <mc:Fallback>
                <p:oleObj name="CS ChemDraw Drawing" r:id="rId3" imgW="5308198" imgH="3479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2521" y="1829141"/>
                        <a:ext cx="4769060" cy="3126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1456</Words>
  <Application>Microsoft Office PowerPoint</Application>
  <PresentationFormat>Экран (16:9)</PresentationFormat>
  <Paragraphs>154</Paragraphs>
  <Slides>28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Simple Light</vt:lpstr>
      <vt:lpstr>CS ChemDraw Drawing</vt:lpstr>
      <vt:lpstr>Альдегидтер мен кетондар: алу жолдары  және химиялық қасиеттері.   Карбонилді қосылыстардағы электрофилді орталық бойынша жүретін реакциялар. Кето-енолды таутомерия. Альдольды-кротонды конденсация.  Карбонилді қосылыстардағы нуклеофилді қосылу реакцияларының механизмі.</vt:lpstr>
      <vt:lpstr>Альдегидтер және кетондар - карбонилды қосылыстар</vt:lpstr>
      <vt:lpstr>Презентация PowerPoint</vt:lpstr>
      <vt:lpstr>АЛУ ЖОЛДАРЫ Карбонил тобын құрудың жалпы жолдары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Кето-енолды таутомерия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46</cp:revision>
  <dcterms:modified xsi:type="dcterms:W3CDTF">2025-09-18T20:30:04Z</dcterms:modified>
</cp:coreProperties>
</file>